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embeddedFontLst>
    <p:embeddedFont>
      <p:font typeface="Nanum Gothic" panose="020B0600000101010101" charset="-127"/>
      <p:regular r:id="rId23"/>
      <p:bold r:id="rId24"/>
    </p:embeddedFont>
    <p:embeddedFont>
      <p:font typeface="Malgun Gothic" panose="020B0503020000020004" pitchFamily="50" charset="-127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699" y="5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c7b75ef826_6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c7b75ef826_6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c7b75ef826_6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c7b75ef826_6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c7b75ef826_6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c7b75ef826_6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c7b75ef826_6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c7b75ef826_6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c7b75ef826_6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c7b75ef826_6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c7b75ef826_6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c7b75ef826_6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c7b81e3de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c7b81e3de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c7b75ef826_5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c7b75ef826_5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c7b75ef826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c7b75ef826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c7b75ef826_9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c7b75ef826_9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7b6c64778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c7b6c64778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c7b6c64778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c7b6c64778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c7b6c6477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c7b6c6477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7b6c6477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c7b6c6477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c7b6c6477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c7b6c6477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추천 시스템의 종류는 다음과 같습니다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 중 협력 필터링의 하위에 있는 기억 기반 필터링은 이웃 기반 필터링이라는 이름으로 더 잘 알려져있습니다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이번 스터디 발표에서는 이웃기반 필터링에 대해 소개하겠습니다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c7b6c6477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c7b6c6477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이웃기반 추천 시스템에는 사용자 기반과 아이템 기반 두 가지 방법이 있습니다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사진의 설명처럼 유저 기반은 사용자간의 유사도를 계산하여 제품을 추천하고, 아이템 기반은 아이템간의 유사도를 계산하여 제품을 추천합니다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7b75ef826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c7b75ef826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c7b6c6477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c7b6c6477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가장 보편적으로 쓰이는 유사도 :: 코사인 유사도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예시 ) 아이템 A, B,D를 다음과 같이 평가한 수달이 아이템 C를 몇점으로 평가할 것인가?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c7b75ef826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c7b75ef826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1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" name="Google Shape;56;p13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Google Shape;57;p13"/>
          <p:cNvSpPr txBox="1"/>
          <p:nvPr/>
        </p:nvSpPr>
        <p:spPr>
          <a:xfrm>
            <a:off x="1508475" y="2688650"/>
            <a:ext cx="7643100" cy="14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CUAI 추천시스템 스터디 1팀</a:t>
            </a:r>
            <a:endParaRPr sz="2500" b="1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2024.04.02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발표자 : 이혜원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Google Shape;160;p22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1" name="Google Shape;16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8900" y="1450100"/>
            <a:ext cx="3913001" cy="21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 rotWithShape="1">
          <a:blip r:embed="rId6">
            <a:alphaModFix/>
          </a:blip>
          <a:srcRect r="42313"/>
          <a:stretch/>
        </p:blipFill>
        <p:spPr>
          <a:xfrm>
            <a:off x="5717550" y="1771300"/>
            <a:ext cx="3013099" cy="1379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3" name="Google Shape;163;p22"/>
          <p:cNvSpPr txBox="1"/>
          <p:nvPr/>
        </p:nvSpPr>
        <p:spPr>
          <a:xfrm>
            <a:off x="3195450" y="3634375"/>
            <a:ext cx="3445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610명의 유저와 9724개의 영화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0.5 부터 5.0 까지 10개의 평점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1685200" y="796800"/>
            <a:ext cx="33990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데이터셋 설명 : movielens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165" name="Google Shape;165;p22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 기반 코드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2" name="Google Shape;172;p23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3" name="Google Shape;173;p23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 기반 코드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1569700" y="928025"/>
            <a:ext cx="3781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Exploratory Data Analysis (EDA)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0022" y="1861000"/>
            <a:ext cx="3648229" cy="5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69700" y="1336850"/>
            <a:ext cx="3089580" cy="306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3"/>
          <p:cNvSpPr txBox="1"/>
          <p:nvPr/>
        </p:nvSpPr>
        <p:spPr>
          <a:xfrm>
            <a:off x="4943838" y="2684273"/>
            <a:ext cx="36006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2"/>
                </a:solidFill>
              </a:rPr>
              <a:t>100번 이상으로 평가된 아이템만 사용</a:t>
            </a:r>
            <a:endParaRPr sz="18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2"/>
                </a:solidFill>
              </a:rPr>
              <a:t>많이 평가된 아이템일수록 </a:t>
            </a:r>
            <a:endParaRPr sz="18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평점</a:t>
            </a:r>
            <a:r>
              <a:rPr lang="ko-KR" altLang="en-US" sz="1800">
                <a:solidFill>
                  <a:schemeClr val="dk2"/>
                </a:solidFill>
              </a:rPr>
              <a:t>이</a:t>
            </a:r>
            <a:r>
              <a:rPr lang="ko" sz="1800">
                <a:solidFill>
                  <a:schemeClr val="dk2"/>
                </a:solidFill>
              </a:rPr>
              <a:t> 높은 경향이 있다</a:t>
            </a:r>
            <a:endParaRPr sz="18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p24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" name="Google Shape;185;p24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 기반 코드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1626450" y="8947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User-Movie 평점 행렬</a:t>
            </a:r>
            <a:endParaRPr/>
          </a:p>
        </p:txBody>
      </p:sp>
      <p:sp>
        <p:nvSpPr>
          <p:cNvPr id="187" name="Google Shape;187;p24"/>
          <p:cNvSpPr txBox="1"/>
          <p:nvPr/>
        </p:nvSpPr>
        <p:spPr>
          <a:xfrm>
            <a:off x="6498150" y="1602063"/>
            <a:ext cx="20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</a:rPr>
              <a:t> 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88" name="Google Shape;18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9149" y="2296475"/>
            <a:ext cx="4339975" cy="262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19150" y="1389725"/>
            <a:ext cx="4339974" cy="56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4"/>
          <p:cNvSpPr txBox="1"/>
          <p:nvPr/>
        </p:nvSpPr>
        <p:spPr>
          <a:xfrm>
            <a:off x="6226125" y="2296475"/>
            <a:ext cx="3000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기존 데이터를 통해 User-Movie 평점행렬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 생성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7" name="Google Shape;197;p25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Google Shape;198;p25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 기반 코드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9" name="Google Shape;199;p25"/>
          <p:cNvSpPr txBox="1"/>
          <p:nvPr/>
        </p:nvSpPr>
        <p:spPr>
          <a:xfrm>
            <a:off x="6498150" y="1525863"/>
            <a:ext cx="20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</a:rPr>
              <a:t> 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00" name="Google Shape;20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26450" y="2351250"/>
            <a:ext cx="3904926" cy="22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5"/>
          <p:cNvSpPr txBox="1"/>
          <p:nvPr/>
        </p:nvSpPr>
        <p:spPr>
          <a:xfrm>
            <a:off x="1626450" y="8947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Data Nomalization</a:t>
            </a:r>
            <a:endParaRPr/>
          </a:p>
        </p:txBody>
      </p:sp>
      <p:pic>
        <p:nvPicPr>
          <p:cNvPr id="202" name="Google Shape;20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26450" y="1525875"/>
            <a:ext cx="3904924" cy="56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5"/>
          <p:cNvSpPr txBox="1"/>
          <p:nvPr/>
        </p:nvSpPr>
        <p:spPr>
          <a:xfrm>
            <a:off x="5762875" y="303862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2"/>
                </a:solidFill>
              </a:rPr>
              <a:t>상요자기준 평균으로 </a:t>
            </a:r>
            <a:endParaRPr sz="18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2"/>
                </a:solidFill>
              </a:rPr>
              <a:t>Data Nomalization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204" name="Google Shape;204;p25"/>
          <p:cNvSpPr txBox="1"/>
          <p:nvPr/>
        </p:nvSpPr>
        <p:spPr>
          <a:xfrm>
            <a:off x="5762875" y="1468725"/>
            <a:ext cx="32511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대부분의 아이템을 긍정적으로 평가하는 유저와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대부분의 아이템을 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부정적으로 유저간의 차이를 줄이기위해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1" name="Google Shape;211;p26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2" name="Google Shape;212;p26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 기반 코드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3" name="Google Shape;213;p26"/>
          <p:cNvSpPr txBox="1"/>
          <p:nvPr/>
        </p:nvSpPr>
        <p:spPr>
          <a:xfrm>
            <a:off x="1626450" y="8947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유사도 계산</a:t>
            </a:r>
            <a:endParaRPr/>
          </a:p>
        </p:txBody>
      </p:sp>
      <p:sp>
        <p:nvSpPr>
          <p:cNvPr id="214" name="Google Shape;214;p26"/>
          <p:cNvSpPr txBox="1"/>
          <p:nvPr/>
        </p:nvSpPr>
        <p:spPr>
          <a:xfrm>
            <a:off x="2823825" y="4299875"/>
            <a:ext cx="4901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정규화한 데이터를 통해 </a:t>
            </a:r>
            <a:r>
              <a:rPr lang="ko" sz="1800" b="1">
                <a:solidFill>
                  <a:schemeClr val="dk2"/>
                </a:solidFill>
              </a:rPr>
              <a:t>유저간</a:t>
            </a:r>
            <a:r>
              <a:rPr lang="ko" sz="1800">
                <a:solidFill>
                  <a:schemeClr val="dk2"/>
                </a:solidFill>
              </a:rPr>
              <a:t>의 </a:t>
            </a:r>
            <a:r>
              <a:rPr lang="ko" sz="1800" b="1">
                <a:solidFill>
                  <a:schemeClr val="dk2"/>
                </a:solidFill>
              </a:rPr>
              <a:t>유사도 계산</a:t>
            </a:r>
            <a:endParaRPr sz="18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그리고 유사한 유저 상위 10명 선택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15" name="Google Shape;21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10825" y="2204538"/>
            <a:ext cx="3465248" cy="199740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6"/>
          <p:cNvSpPr/>
          <p:nvPr/>
        </p:nvSpPr>
        <p:spPr>
          <a:xfrm>
            <a:off x="1730975" y="2132950"/>
            <a:ext cx="615600" cy="6585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7" name="Google Shape;217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17875" y="2204550"/>
            <a:ext cx="2675612" cy="199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6"/>
          <p:cNvPicPr preferRelativeResize="0"/>
          <p:nvPr/>
        </p:nvPicPr>
        <p:blipFill rotWithShape="1">
          <a:blip r:embed="rId7">
            <a:alphaModFix/>
          </a:blip>
          <a:srcRect r="-30736"/>
          <a:stretch/>
        </p:blipFill>
        <p:spPr>
          <a:xfrm>
            <a:off x="3211325" y="1223500"/>
            <a:ext cx="6545973" cy="85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27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6" name="Google Shape;226;p27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 기반 코드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7" name="Google Shape;227;p27"/>
          <p:cNvSpPr txBox="1"/>
          <p:nvPr/>
        </p:nvSpPr>
        <p:spPr>
          <a:xfrm>
            <a:off x="6498150" y="1525863"/>
            <a:ext cx="20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</a:rPr>
              <a:t> 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1626450" y="8947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평점 예측</a:t>
            </a:r>
            <a:endParaRPr/>
          </a:p>
        </p:txBody>
      </p:sp>
      <p:sp>
        <p:nvSpPr>
          <p:cNvPr id="229" name="Google Shape;229;p27"/>
          <p:cNvSpPr txBox="1"/>
          <p:nvPr/>
        </p:nvSpPr>
        <p:spPr>
          <a:xfrm>
            <a:off x="4870100" y="2946250"/>
            <a:ext cx="44031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2"/>
                </a:solidFill>
              </a:rPr>
              <a:t>유사한 상위 10명 유저에 대해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dk2"/>
                </a:solidFill>
              </a:rPr>
              <a:t>Σ(유사도) * (유사한 유저의평점) /n</a:t>
            </a:r>
            <a:endParaRPr sz="20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2"/>
                </a:solidFill>
              </a:rPr>
              <a:t>위의 식을 통해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2"/>
                </a:solidFill>
              </a:rPr>
              <a:t>사용자가 기존에 평가하지 않은 아이템에 점수를 매긴다</a:t>
            </a:r>
            <a:endParaRPr sz="1700">
              <a:solidFill>
                <a:schemeClr val="dk2"/>
              </a:solidFill>
            </a:endParaRPr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1875" y="1389725"/>
            <a:ext cx="2999999" cy="34036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35100" y="1304925"/>
            <a:ext cx="3356400" cy="154892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7"/>
          <p:cNvSpPr/>
          <p:nvPr/>
        </p:nvSpPr>
        <p:spPr>
          <a:xfrm>
            <a:off x="1925100" y="3033500"/>
            <a:ext cx="1925100" cy="165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7"/>
          <p:cNvSpPr/>
          <p:nvPr/>
        </p:nvSpPr>
        <p:spPr>
          <a:xfrm>
            <a:off x="7660950" y="1184675"/>
            <a:ext cx="681300" cy="1717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0" name="Google Shape;240;p28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1" name="Google Shape;241;p28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 기반 코드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2" name="Google Shape;242;p28"/>
          <p:cNvSpPr txBox="1"/>
          <p:nvPr/>
        </p:nvSpPr>
        <p:spPr>
          <a:xfrm>
            <a:off x="1626450" y="8947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평점 예측</a:t>
            </a:r>
            <a:endParaRPr/>
          </a:p>
        </p:txBody>
      </p:sp>
      <p:sp>
        <p:nvSpPr>
          <p:cNvPr id="243" name="Google Shape;243;p28"/>
          <p:cNvSpPr txBox="1"/>
          <p:nvPr/>
        </p:nvSpPr>
        <p:spPr>
          <a:xfrm>
            <a:off x="2827425" y="4067525"/>
            <a:ext cx="50052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2"/>
                </a:solidFill>
              </a:rPr>
              <a:t>점수와 유저의 평점평균을 합해 최종 평점을 예측</a:t>
            </a:r>
            <a:endParaRPr sz="1700">
              <a:solidFill>
                <a:schemeClr val="dk2"/>
              </a:solidFill>
            </a:endParaRPr>
          </a:p>
        </p:txBody>
      </p:sp>
      <p:pic>
        <p:nvPicPr>
          <p:cNvPr id="244" name="Google Shape;24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6225" y="1536437"/>
            <a:ext cx="4824175" cy="235115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8"/>
          <p:cNvSpPr/>
          <p:nvPr/>
        </p:nvSpPr>
        <p:spPr>
          <a:xfrm>
            <a:off x="2793825" y="1716175"/>
            <a:ext cx="5072400" cy="165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2" name="Google Shape;252;p29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3" name="Google Shape;253;p29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아이템 기반 코드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4" name="Google Shape;25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8825" y="2080926"/>
            <a:ext cx="3424436" cy="3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78825" y="2517575"/>
            <a:ext cx="3424426" cy="2151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82150" y="2080924"/>
            <a:ext cx="3374751" cy="3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82150" y="2510789"/>
            <a:ext cx="3374749" cy="21702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8" name="Google Shape;258;p29"/>
          <p:cNvCxnSpPr/>
          <p:nvPr/>
        </p:nvCxnSpPr>
        <p:spPr>
          <a:xfrm rot="10800000" flipH="1">
            <a:off x="5081700" y="3378850"/>
            <a:ext cx="522000" cy="4200"/>
          </a:xfrm>
          <a:prstGeom prst="straightConnector1">
            <a:avLst/>
          </a:prstGeom>
          <a:noFill/>
          <a:ln w="38100" cap="flat" cmpd="sng">
            <a:solidFill>
              <a:srgbClr val="20264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9" name="Google Shape;259;p29"/>
          <p:cNvSpPr txBox="1"/>
          <p:nvPr/>
        </p:nvSpPr>
        <p:spPr>
          <a:xfrm>
            <a:off x="4933500" y="2814825"/>
            <a:ext cx="81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정규화</a:t>
            </a:r>
            <a:endParaRPr/>
          </a:p>
        </p:txBody>
      </p:sp>
      <p:sp>
        <p:nvSpPr>
          <p:cNvPr id="260" name="Google Shape;260;p29"/>
          <p:cNvSpPr/>
          <p:nvPr/>
        </p:nvSpPr>
        <p:spPr>
          <a:xfrm>
            <a:off x="2863575" y="2176125"/>
            <a:ext cx="1125900" cy="167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9"/>
          <p:cNvSpPr txBox="1"/>
          <p:nvPr/>
        </p:nvSpPr>
        <p:spPr>
          <a:xfrm>
            <a:off x="1626450" y="894775"/>
            <a:ext cx="4610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User-Movie 평점 행렬 ~ Data Nomalization</a:t>
            </a:r>
            <a:endParaRPr/>
          </a:p>
        </p:txBody>
      </p:sp>
      <p:sp>
        <p:nvSpPr>
          <p:cNvPr id="262" name="Google Shape;262;p29"/>
          <p:cNvSpPr txBox="1"/>
          <p:nvPr/>
        </p:nvSpPr>
        <p:spPr>
          <a:xfrm>
            <a:off x="3384350" y="1633925"/>
            <a:ext cx="46497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2"/>
                </a:solidFill>
              </a:rPr>
              <a:t>사용자 기반 추천시스템과 다른 유저-아이템 행렬 생성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263" name="Google Shape;263;p29"/>
          <p:cNvCxnSpPr/>
          <p:nvPr/>
        </p:nvCxnSpPr>
        <p:spPr>
          <a:xfrm rot="-5400000">
            <a:off x="3111488" y="1903275"/>
            <a:ext cx="362100" cy="183600"/>
          </a:xfrm>
          <a:prstGeom prst="bentConnector3">
            <a:avLst>
              <a:gd name="adj1" fmla="val 100021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0" name="Google Shape;270;p30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1" name="Google Shape;271;p30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아이템 기반 코드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72" name="Google Shape;27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9750" y="1625300"/>
            <a:ext cx="3560551" cy="389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0"/>
          <p:cNvPicPr preferRelativeResize="0"/>
          <p:nvPr/>
        </p:nvPicPr>
        <p:blipFill rotWithShape="1">
          <a:blip r:embed="rId6">
            <a:alphaModFix/>
          </a:blip>
          <a:srcRect b="17648"/>
          <a:stretch/>
        </p:blipFill>
        <p:spPr>
          <a:xfrm>
            <a:off x="3549750" y="2111624"/>
            <a:ext cx="3560551" cy="21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0"/>
          <p:cNvSpPr txBox="1"/>
          <p:nvPr/>
        </p:nvSpPr>
        <p:spPr>
          <a:xfrm>
            <a:off x="1626450" y="8947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유사도 계산</a:t>
            </a:r>
            <a:endParaRPr/>
          </a:p>
        </p:txBody>
      </p:sp>
      <p:sp>
        <p:nvSpPr>
          <p:cNvPr id="275" name="Google Shape;275;p30"/>
          <p:cNvSpPr/>
          <p:nvPr/>
        </p:nvSpPr>
        <p:spPr>
          <a:xfrm>
            <a:off x="3549750" y="2241810"/>
            <a:ext cx="489900" cy="891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0"/>
          <p:cNvSpPr txBox="1"/>
          <p:nvPr/>
        </p:nvSpPr>
        <p:spPr>
          <a:xfrm>
            <a:off x="2386775" y="4384175"/>
            <a:ext cx="5670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정규화한 데이터를 통해 </a:t>
            </a:r>
            <a:r>
              <a:rPr lang="ko" sz="1800" b="1">
                <a:solidFill>
                  <a:schemeClr val="dk2"/>
                </a:solidFill>
              </a:rPr>
              <a:t>아이템간</a:t>
            </a:r>
            <a:r>
              <a:rPr lang="ko" sz="1800">
                <a:solidFill>
                  <a:schemeClr val="dk2"/>
                </a:solidFill>
              </a:rPr>
              <a:t>의 </a:t>
            </a:r>
            <a:r>
              <a:rPr lang="ko" sz="1800" b="1">
                <a:solidFill>
                  <a:schemeClr val="dk2"/>
                </a:solidFill>
              </a:rPr>
              <a:t>유사도 계산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3" name="Google Shape;283;p31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4" name="Google Shape;284;p31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아이템 기반 코드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5" name="Google Shape;285;p31"/>
          <p:cNvSpPr txBox="1"/>
          <p:nvPr/>
        </p:nvSpPr>
        <p:spPr>
          <a:xfrm>
            <a:off x="1626450" y="8947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평점 예측 및 아이템 추천</a:t>
            </a:r>
            <a:endParaRPr/>
          </a:p>
        </p:txBody>
      </p:sp>
      <p:grpSp>
        <p:nvGrpSpPr>
          <p:cNvPr id="286" name="Google Shape;286;p31"/>
          <p:cNvGrpSpPr/>
          <p:nvPr/>
        </p:nvGrpSpPr>
        <p:grpSpPr>
          <a:xfrm>
            <a:off x="1543005" y="1504125"/>
            <a:ext cx="4141898" cy="3274249"/>
            <a:chOff x="1504367" y="1126225"/>
            <a:chExt cx="5452017" cy="4221570"/>
          </a:xfrm>
        </p:grpSpPr>
        <p:pic>
          <p:nvPicPr>
            <p:cNvPr id="287" name="Google Shape;287;p31"/>
            <p:cNvPicPr preferRelativeResize="0"/>
            <p:nvPr/>
          </p:nvPicPr>
          <p:blipFill rotWithShape="1">
            <a:blip r:embed="rId5">
              <a:alphaModFix/>
            </a:blip>
            <a:srcRect l="3360" r="4072"/>
            <a:stretch/>
          </p:blipFill>
          <p:spPr>
            <a:xfrm>
              <a:off x="1504367" y="1126225"/>
              <a:ext cx="5452014" cy="32507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8" name="Google Shape;288;p31"/>
            <p:cNvPicPr preferRelativeResize="0"/>
            <p:nvPr/>
          </p:nvPicPr>
          <p:blipFill rotWithShape="1">
            <a:blip r:embed="rId6">
              <a:alphaModFix/>
            </a:blip>
            <a:srcRect l="3325" t="64167" r="5065"/>
            <a:stretch/>
          </p:blipFill>
          <p:spPr>
            <a:xfrm>
              <a:off x="1504367" y="4420868"/>
              <a:ext cx="5452017" cy="92692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89" name="Google Shape;289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44125" y="2853900"/>
            <a:ext cx="3112032" cy="40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44125" y="1656525"/>
            <a:ext cx="3112025" cy="1009458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1"/>
          <p:cNvSpPr txBox="1"/>
          <p:nvPr/>
        </p:nvSpPr>
        <p:spPr>
          <a:xfrm>
            <a:off x="5684900" y="3775100"/>
            <a:ext cx="34599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chemeClr val="dk2"/>
                </a:solidFill>
              </a:rPr>
              <a:t>Σ(타겟 아이템과 유사도)*(평점)의 평균</a:t>
            </a:r>
            <a:endParaRPr sz="15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</a:rPr>
              <a:t>예측 평점 상위 n개 아이템 추천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292" name="Google Shape;292;p31"/>
          <p:cNvSpPr/>
          <p:nvPr/>
        </p:nvSpPr>
        <p:spPr>
          <a:xfrm>
            <a:off x="1691238" y="3851300"/>
            <a:ext cx="3239400" cy="204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 txBox="1"/>
          <p:nvPr/>
        </p:nvSpPr>
        <p:spPr>
          <a:xfrm>
            <a:off x="6050075" y="1772125"/>
            <a:ext cx="2859000" cy="25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스터디원 1 : 김예원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스터디원 2 : 권하연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스터디원 3 : 이혜원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스터디원 4 : 정성룡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스터디원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24662" y="1465713"/>
            <a:ext cx="2949427" cy="2212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9" name="Google Shape;299;p32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0" name="Google Shape;300;p32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코드리뷰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1" name="Google Shape;301;p32"/>
          <p:cNvSpPr txBox="1"/>
          <p:nvPr/>
        </p:nvSpPr>
        <p:spPr>
          <a:xfrm>
            <a:off x="1659300" y="1812350"/>
            <a:ext cx="2912700" cy="24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AutoNum type="arabicPeriod"/>
            </a:pPr>
            <a:r>
              <a:rPr lang="ko" sz="1600">
                <a:solidFill>
                  <a:schemeClr val="dk2"/>
                </a:solidFill>
              </a:rPr>
              <a:t>EDA</a:t>
            </a:r>
            <a:endParaRPr sz="1600">
              <a:solidFill>
                <a:schemeClr val="dk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AutoNum type="arabicPeriod"/>
            </a:pPr>
            <a:r>
              <a:rPr lang="ko" sz="1600">
                <a:solidFill>
                  <a:schemeClr val="dk2"/>
                </a:solidFill>
              </a:rPr>
              <a:t>유저-아이템 행렬 생성 </a:t>
            </a:r>
            <a:endParaRPr sz="1600">
              <a:solidFill>
                <a:schemeClr val="dk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AutoNum type="arabicPeriod"/>
            </a:pPr>
            <a:r>
              <a:rPr lang="ko" sz="1600">
                <a:solidFill>
                  <a:schemeClr val="dk2"/>
                </a:solidFill>
              </a:rPr>
              <a:t>데이터 정규화 </a:t>
            </a:r>
            <a:endParaRPr sz="1600">
              <a:solidFill>
                <a:schemeClr val="dk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AutoNum type="arabicPeriod"/>
            </a:pPr>
            <a:r>
              <a:rPr lang="ko" sz="1600">
                <a:solidFill>
                  <a:schemeClr val="dk2"/>
                </a:solidFill>
              </a:rPr>
              <a:t>유사도 계산 </a:t>
            </a:r>
            <a:endParaRPr sz="1600">
              <a:solidFill>
                <a:schemeClr val="dk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AutoNum type="arabicPeriod"/>
            </a:pPr>
            <a:r>
              <a:rPr lang="ko" sz="1600">
                <a:solidFill>
                  <a:schemeClr val="dk2"/>
                </a:solidFill>
              </a:rPr>
              <a:t>아이템 평점 예측 및 추천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302" name="Google Shape;302;p32"/>
          <p:cNvSpPr txBox="1"/>
          <p:nvPr/>
        </p:nvSpPr>
        <p:spPr>
          <a:xfrm>
            <a:off x="1695850" y="1153025"/>
            <a:ext cx="68022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2"/>
                </a:solidFill>
              </a:rPr>
              <a:t>사용자/아이템 기반 추천 시스템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" name="Google Shape;74;p15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Google Shape;75;p15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1508475" y="1040775"/>
            <a:ext cx="76431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스터디 방법</a:t>
            </a: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추천시스템 :: 개념</a:t>
            </a: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코드리뷰</a:t>
            </a: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3" name="Google Shape;83;p16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84;p16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스터디 방법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0530" y="1741300"/>
            <a:ext cx="3840850" cy="19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5695750" y="1988650"/>
            <a:ext cx="2912700" cy="14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ko" sz="1600">
                <a:solidFill>
                  <a:schemeClr val="dk2"/>
                </a:solidFill>
              </a:rPr>
              <a:t>추천시스템 교재 활용</a:t>
            </a:r>
            <a:endParaRPr sz="1600">
              <a:solidFill>
                <a:schemeClr val="dk2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ko" sz="1600">
                <a:solidFill>
                  <a:schemeClr val="dk2"/>
                </a:solidFill>
              </a:rPr>
              <a:t>교재 스터디 + 코드 리뷰</a:t>
            </a:r>
            <a:endParaRPr sz="1600">
              <a:solidFill>
                <a:schemeClr val="dk2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ko" sz="1600">
                <a:solidFill>
                  <a:schemeClr val="dk2"/>
                </a:solidFill>
              </a:rPr>
              <a:t>대면/비대면 혼합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17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" name="Google Shape;94;p17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추천시스템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1508475" y="1040775"/>
            <a:ext cx="7643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06375" y="921950"/>
            <a:ext cx="6422626" cy="3604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18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Google Shape;104;p18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이웃 기반 추천시스템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1508475" y="1040775"/>
            <a:ext cx="7643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4200" y="1100953"/>
            <a:ext cx="5181801" cy="367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6466675" y="1334750"/>
            <a:ext cx="2753400" cy="29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</a:rPr>
              <a:t>추천을 위해서는</a:t>
            </a: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</a:rPr>
              <a:t>사용자가</a:t>
            </a: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chemeClr val="dk2"/>
                </a:solidFill>
              </a:rPr>
              <a:t>“평가하지 않은” item</a:t>
            </a:r>
            <a:r>
              <a:rPr lang="ko" sz="1500">
                <a:solidFill>
                  <a:schemeClr val="dk2"/>
                </a:solidFill>
              </a:rPr>
              <a:t>에 대한</a:t>
            </a: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</a:rPr>
              <a:t>예측된 </a:t>
            </a:r>
            <a:r>
              <a:rPr lang="ko" sz="1500" b="1">
                <a:solidFill>
                  <a:srgbClr val="FF0000"/>
                </a:solidFill>
              </a:rPr>
              <a:t>“예측 평점”</a:t>
            </a:r>
            <a:r>
              <a:rPr lang="ko" sz="1500">
                <a:solidFill>
                  <a:schemeClr val="dk2"/>
                </a:solidFill>
              </a:rPr>
              <a:t>을 구해야한다.</a:t>
            </a: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</a:rPr>
              <a:t>예측 평점을 구하는 방식</a:t>
            </a: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</a:rPr>
              <a:t>-&gt; 사용자 기반 접근 방식</a:t>
            </a: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</a:rPr>
              <a:t>-&gt; 아이템 기반 접근 방식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19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" name="Google Shape;115;p19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 기반 추천 시스템 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1508475" y="1040775"/>
            <a:ext cx="7643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 rotWithShape="1">
          <a:blip r:embed="rId5">
            <a:alphaModFix/>
          </a:blip>
          <a:srcRect t="49919" r="51608"/>
          <a:stretch/>
        </p:blipFill>
        <p:spPr>
          <a:xfrm>
            <a:off x="1540200" y="1884388"/>
            <a:ext cx="2867849" cy="178362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/>
        </p:nvSpPr>
        <p:spPr>
          <a:xfrm>
            <a:off x="2222175" y="1800813"/>
            <a:ext cx="15039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2"/>
                </a:solidFill>
                <a:highlight>
                  <a:schemeClr val="lt1"/>
                </a:highlight>
              </a:rPr>
              <a:t>Similar Users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1995075" y="3329888"/>
            <a:ext cx="31755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2"/>
                </a:solidFill>
                <a:highlight>
                  <a:schemeClr val="lt1"/>
                </a:highlight>
              </a:rPr>
              <a:t>       Liked By Alice     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2"/>
                </a:solidFill>
                <a:highlight>
                  <a:schemeClr val="lt1"/>
                </a:highlight>
              </a:rPr>
              <a:t>-&gt; Recommend to Bob!!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4860788" y="983325"/>
            <a:ext cx="4182900" cy="30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ko" sz="1800">
                <a:solidFill>
                  <a:schemeClr val="dk2"/>
                </a:solidFill>
              </a:rPr>
              <a:t>사용자가 item에 대해 매긴 평점을 이용해 “평점 유사도”로 나와 유사한 사용자들을 찾음</a:t>
            </a:r>
            <a:endParaRPr sz="1800">
              <a:solidFill>
                <a:schemeClr val="dk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ko" sz="1800">
                <a:solidFill>
                  <a:schemeClr val="dk2"/>
                </a:solidFill>
              </a:rPr>
              <a:t>유사한 사용자가 좋아한 item을 나에게 추천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i="1">
                <a:solidFill>
                  <a:schemeClr val="dk2"/>
                </a:solidFill>
              </a:rPr>
              <a:t>“당신과 비슷한 사용자가 이 영상을 좋아합니다”</a:t>
            </a:r>
            <a:endParaRPr sz="1800" b="1" i="1">
              <a:solidFill>
                <a:schemeClr val="dk2"/>
              </a:solidFill>
            </a:endParaRPr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08550" y="3753863"/>
            <a:ext cx="3933825" cy="103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6173100" y="3417338"/>
            <a:ext cx="1982400" cy="4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FF0000"/>
                </a:solidFill>
              </a:rPr>
              <a:t>사용자 u와 u’의</a:t>
            </a:r>
            <a:endParaRPr sz="13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FF0000"/>
                </a:solidFill>
              </a:rPr>
              <a:t>유사도 가중치</a:t>
            </a:r>
            <a:endParaRPr sz="1300" b="1">
              <a:solidFill>
                <a:srgbClr val="FF0000"/>
              </a:solidFill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7755675" y="3417338"/>
            <a:ext cx="1586700" cy="4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FF0000"/>
                </a:solidFill>
              </a:rPr>
              <a:t>사용자 u’의</a:t>
            </a:r>
            <a:endParaRPr sz="13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FF0000"/>
                </a:solidFill>
              </a:rPr>
              <a:t>item i에 대한 평점</a:t>
            </a:r>
            <a:endParaRPr sz="1300" b="1">
              <a:solidFill>
                <a:srgbClr val="FF0000"/>
              </a:solidFill>
            </a:endParaRPr>
          </a:p>
        </p:txBody>
      </p:sp>
      <p:sp>
        <p:nvSpPr>
          <p:cNvPr id="124" name="Google Shape;124;p19"/>
          <p:cNvSpPr txBox="1"/>
          <p:nvPr/>
        </p:nvSpPr>
        <p:spPr>
          <a:xfrm>
            <a:off x="6823850" y="4605513"/>
            <a:ext cx="1982400" cy="4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FF0000"/>
                </a:solidFill>
              </a:rPr>
              <a:t>평균을 구해 평점 추론</a:t>
            </a:r>
            <a:endParaRPr sz="1300" b="1">
              <a:solidFill>
                <a:srgbClr val="FF0000"/>
              </a:solidFill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4408050" y="4273150"/>
            <a:ext cx="2564700" cy="4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0000FF"/>
                </a:solidFill>
              </a:rPr>
              <a:t>사용자 u가 평점을 매기지 않은</a:t>
            </a:r>
            <a:endParaRPr sz="13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0000FF"/>
                </a:solidFill>
              </a:rPr>
              <a:t>item i의 평점 예측</a:t>
            </a:r>
            <a:endParaRPr sz="1300" b="1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p20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" name="Google Shape;133;p20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아이템 기반 추천 시스템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2650" y="3036713"/>
            <a:ext cx="3418314" cy="937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08475" y="4155488"/>
            <a:ext cx="7263824" cy="74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/>
        </p:nvSpPr>
        <p:spPr>
          <a:xfrm>
            <a:off x="1508475" y="1106013"/>
            <a:ext cx="75474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타겟 유저가 아이템에 부여한 평점을 토대로</a:t>
            </a:r>
            <a:endParaRPr sz="1700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&gt; 아이템간 유사도를 사용하여</a:t>
            </a:r>
            <a:endParaRPr sz="1700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&gt; 사용 전 아이템에 대한 평가 예측</a:t>
            </a:r>
            <a:endParaRPr sz="1700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12740" y="2223823"/>
            <a:ext cx="3350707" cy="5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08480" y="2151672"/>
            <a:ext cx="4204270" cy="7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/>
          <p:nvPr/>
        </p:nvSpPr>
        <p:spPr>
          <a:xfrm>
            <a:off x="3620575" y="3442475"/>
            <a:ext cx="699600" cy="476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0" name="Google Shape;140;p20"/>
          <p:cNvCxnSpPr>
            <a:stCxn id="135" idx="1"/>
            <a:endCxn id="139" idx="2"/>
          </p:cNvCxnSpPr>
          <p:nvPr/>
        </p:nvCxnSpPr>
        <p:spPr>
          <a:xfrm rot="10800000" flipH="1">
            <a:off x="1508475" y="3918937"/>
            <a:ext cx="2461800" cy="610500"/>
          </a:xfrm>
          <a:prstGeom prst="bentConnector4">
            <a:avLst>
              <a:gd name="adj1" fmla="val -9673"/>
              <a:gd name="adj2" fmla="val 80632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61" y="0"/>
            <a:ext cx="1183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575" y="2075625"/>
            <a:ext cx="1194750" cy="306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Google Shape;147;p21"/>
          <p:cNvCxnSpPr/>
          <p:nvPr/>
        </p:nvCxnSpPr>
        <p:spPr>
          <a:xfrm>
            <a:off x="195250" y="-6225"/>
            <a:ext cx="0" cy="199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" name="Google Shape;148;p21"/>
          <p:cNvSpPr txBox="1"/>
          <p:nvPr/>
        </p:nvSpPr>
        <p:spPr>
          <a:xfrm>
            <a:off x="1508475" y="292125"/>
            <a:ext cx="7643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19264B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 기반 코드</a:t>
            </a:r>
            <a:endParaRPr sz="1800">
              <a:solidFill>
                <a:srgbClr val="19264B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1685200" y="796800"/>
            <a:ext cx="33990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데이터셋 설명 : movielens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pic>
        <p:nvPicPr>
          <p:cNvPr id="150" name="Google Shape;15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16500" y="1392825"/>
            <a:ext cx="3444836" cy="308223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1"/>
          <p:cNvSpPr txBox="1"/>
          <p:nvPr/>
        </p:nvSpPr>
        <p:spPr>
          <a:xfrm>
            <a:off x="5581825" y="3078263"/>
            <a:ext cx="1749300" cy="10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2"/>
                </a:solidFill>
              </a:rPr>
              <a:t>데이터셋 정보</a:t>
            </a:r>
            <a:endParaRPr sz="18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ko" sz="1500">
                <a:solidFill>
                  <a:schemeClr val="dk2"/>
                </a:solidFill>
              </a:rPr>
              <a:t>사용자 ID</a:t>
            </a:r>
            <a:endParaRPr sz="1500">
              <a:solidFill>
                <a:schemeClr val="dk2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ko" sz="1500">
                <a:solidFill>
                  <a:schemeClr val="dk2"/>
                </a:solidFill>
              </a:rPr>
              <a:t>영화 ID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20050" y="1392825"/>
            <a:ext cx="2643150" cy="137786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1"/>
          <p:cNvSpPr txBox="1"/>
          <p:nvPr/>
        </p:nvSpPr>
        <p:spPr>
          <a:xfrm>
            <a:off x="6634225" y="3540838"/>
            <a:ext cx="207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144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ko" sz="1500">
                <a:solidFill>
                  <a:schemeClr val="dk2"/>
                </a:solidFill>
              </a:rPr>
              <a:t>평점</a:t>
            </a:r>
            <a:endParaRPr sz="1600">
              <a:solidFill>
                <a:schemeClr val="dk2"/>
              </a:solidFill>
            </a:endParaRPr>
          </a:p>
          <a:p>
            <a:pPr marL="9144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ko" sz="1500">
                <a:solidFill>
                  <a:schemeClr val="dk2"/>
                </a:solidFill>
              </a:rPr>
              <a:t>timestamp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498</Words>
  <Application>Microsoft Office PowerPoint</Application>
  <PresentationFormat>화면 슬라이드 쇼(16:9)</PresentationFormat>
  <Paragraphs>130</Paragraphs>
  <Slides>20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Nanum Gothic</vt:lpstr>
      <vt:lpstr>Arial</vt:lpstr>
      <vt:lpstr>Malgun Gothic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hyewon lee</cp:lastModifiedBy>
  <cp:revision>1</cp:revision>
  <dcterms:modified xsi:type="dcterms:W3CDTF">2024-04-01T14:12:39Z</dcterms:modified>
</cp:coreProperties>
</file>